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9" r:id="rId1"/>
  </p:sldMasterIdLst>
  <p:sldIdLst>
    <p:sldId id="256" r:id="rId2"/>
    <p:sldId id="257" r:id="rId3"/>
    <p:sldId id="259" r:id="rId4"/>
    <p:sldId id="282" r:id="rId5"/>
    <p:sldId id="272" r:id="rId6"/>
    <p:sldId id="274" r:id="rId7"/>
    <p:sldId id="279" r:id="rId8"/>
    <p:sldId id="280" r:id="rId9"/>
    <p:sldId id="281" r:id="rId10"/>
    <p:sldId id="273" r:id="rId11"/>
    <p:sldId id="283" r:id="rId12"/>
    <p:sldId id="285" r:id="rId13"/>
    <p:sldId id="286" r:id="rId14"/>
    <p:sldId id="271" r:id="rId15"/>
    <p:sldId id="276" r:id="rId16"/>
    <p:sldId id="288" r:id="rId17"/>
    <p:sldId id="284" r:id="rId18"/>
    <p:sldId id="275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6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4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56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89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14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31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16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572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95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33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534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57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19-Dec-18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73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19-Dec-18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96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19-Dec-18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2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2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19-Dec-18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9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19-Dec-18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64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images/ref/regionprops.html" TargetMode="External"/><Relationship Id="rId2" Type="http://schemas.openxmlformats.org/officeDocument/2006/relationships/hyperlink" Target="https://pemrogramanmatlab.com/2016/10/24/jaringan-syaraf-tiruan-untuk-klasifikasi-citra-dau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eoinformaticstutorial.blogspot.com/2016/02/creating-texture-image-with-glcm-co.html" TargetMode="External"/><Relationship Id="rId5" Type="http://schemas.openxmlformats.org/officeDocument/2006/relationships/hyperlink" Target="https://arxiv.org/pdf/0707.4289.pdf" TargetMode="External"/><Relationship Id="rId4" Type="http://schemas.openxmlformats.org/officeDocument/2006/relationships/hyperlink" Target="https://arxiv.org/ftp/arxiv/papers/1401/1401.4447.pdf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cvl.isy.liu.se/en/research/datasets/swedish-leaf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LAPORAN</a:t>
            </a:r>
            <a:br>
              <a:rPr lang="en-US" dirty="0"/>
            </a:br>
            <a:r>
              <a:rPr lang="en-US" dirty="0"/>
              <a:t>FINAL PROJECT</a:t>
            </a:r>
            <a:br>
              <a:rPr lang="en-US" dirty="0"/>
            </a:br>
            <a:r>
              <a:rPr lang="en-US" dirty="0"/>
              <a:t>VISI KOMPUTER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93763" y="3996267"/>
            <a:ext cx="4809259" cy="1388534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 err="1"/>
              <a:t>Pradipta</a:t>
            </a:r>
            <a:r>
              <a:rPr lang="en-US" dirty="0"/>
              <a:t> Baskara		(05111540000055)</a:t>
            </a:r>
          </a:p>
          <a:p>
            <a:pPr algn="l"/>
            <a:r>
              <a:rPr lang="en-US" dirty="0"/>
              <a:t>Cynthia </a:t>
            </a:r>
            <a:r>
              <a:rPr lang="en-US" dirty="0" err="1"/>
              <a:t>Dewi</a:t>
            </a:r>
            <a:r>
              <a:rPr lang="en-US" dirty="0"/>
              <a:t> 			(05111540000074)</a:t>
            </a:r>
          </a:p>
          <a:p>
            <a:pPr algn="l"/>
            <a:r>
              <a:rPr lang="en-US" dirty="0"/>
              <a:t>Hendry Wiranto 		(05111540000102)</a:t>
            </a:r>
          </a:p>
        </p:txBody>
      </p:sp>
    </p:spTree>
    <p:extLst>
      <p:ext uri="{BB962C8B-B14F-4D97-AF65-F5344CB8AC3E}">
        <p14:creationId xmlns:p14="http://schemas.microsoft.com/office/powerpoint/2010/main" val="308315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F17697-9E6C-4212-8D9D-9EDD8E65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Ekstraksi</a:t>
            </a:r>
            <a:r>
              <a:rPr lang="en-US" dirty="0"/>
              <a:t> Fitur 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DF33C9-82D6-41E4-A692-A4BD4E684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050741"/>
            <a:ext cx="10018713" cy="961748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r>
              <a:rPr lang="en-US" dirty="0"/>
              <a:t>8 </a:t>
            </a:r>
            <a:r>
              <a:rPr lang="en-US" dirty="0" err="1"/>
              <a:t>fitur</a:t>
            </a:r>
            <a:r>
              <a:rPr lang="en-US" dirty="0"/>
              <a:t> Shape </a:t>
            </a:r>
            <a:r>
              <a:rPr lang="en-US" dirty="0" err="1"/>
              <a:t>dengan</a:t>
            </a:r>
            <a:r>
              <a:rPr lang="en-US" dirty="0"/>
              <a:t> library </a:t>
            </a:r>
            <a:r>
              <a:rPr lang="en-US" b="1" dirty="0" err="1"/>
              <a:t>OpenCV</a:t>
            </a:r>
            <a:endParaRPr lang="en-US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D7E075BB-63E6-4D3E-A04C-F783B53BE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426835"/>
              </p:ext>
            </p:extLst>
          </p:nvPr>
        </p:nvGraphicFramePr>
        <p:xfrm>
          <a:off x="1810056" y="2834640"/>
          <a:ext cx="730731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564">
                  <a:extLst>
                    <a:ext uri="{9D8B030D-6E8A-4147-A177-3AD203B41FA5}">
                      <a16:colId xmlns:a16="http://schemas.microsoft.com/office/drawing/2014/main" xmlns="" val="923541430"/>
                    </a:ext>
                  </a:extLst>
                </a:gridCol>
                <a:gridCol w="5388746">
                  <a:extLst>
                    <a:ext uri="{9D8B030D-6E8A-4147-A177-3AD203B41FA5}">
                      <a16:colId xmlns:a16="http://schemas.microsoft.com/office/drawing/2014/main" xmlns="" val="1257973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Fungsi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402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cv2.contourArea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030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Perimeter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cv2.arcLength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38302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Eccentricity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np.sqrt</a:t>
                      </a:r>
                      <a:r>
                        <a:rPr lang="en-US" dirty="0"/>
                        <a:t>(1-(</a:t>
                      </a:r>
                      <a:r>
                        <a:rPr lang="en-US" dirty="0" err="1"/>
                        <a:t>minoraxis_length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majoraxis_length</a:t>
                      </a:r>
                      <a:r>
                        <a:rPr lang="en-US" dirty="0"/>
                        <a:t>)**2)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9733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ConvexArea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cv2.contourArea(</a:t>
                      </a:r>
                      <a:r>
                        <a:rPr lang="en-US" dirty="0" err="1"/>
                        <a:t>convex_hull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720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MajorAxisLength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max(axes)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76483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MinorAxisLength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min(axes)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7111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area/ </a:t>
                      </a:r>
                      <a:r>
                        <a:rPr lang="en-GB" dirty="0" err="1"/>
                        <a:t>convex_area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5566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4*3.14*area/(pow(perimeter,2))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36064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347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F17697-9E6C-4212-8D9D-9EDD8E65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Ekstraksi</a:t>
            </a:r>
            <a:r>
              <a:rPr lang="en-US" dirty="0"/>
              <a:t> Fitur GLCM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DF33C9-82D6-41E4-A692-A4BD4E684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050740"/>
            <a:ext cx="10018713" cy="4350059"/>
          </a:xfrm>
        </p:spPr>
        <p:txBody>
          <a:bodyPr anchor="t">
            <a:normAutofit/>
          </a:bodyPr>
          <a:lstStyle/>
          <a:p>
            <a:pPr marL="228600" lvl="1" indent="0">
              <a:buNone/>
            </a:pPr>
            <a:r>
              <a:rPr lang="en-US" dirty="0"/>
              <a:t>72 </a:t>
            </a:r>
            <a:r>
              <a:rPr lang="en-US" dirty="0" err="1"/>
              <a:t>fitur</a:t>
            </a:r>
            <a:r>
              <a:rPr lang="en-US" dirty="0"/>
              <a:t> Texture GLCM (Grey Level Co-</a:t>
            </a:r>
            <a:r>
              <a:rPr lang="en-US" dirty="0" err="1"/>
              <a:t>Occurence</a:t>
            </a:r>
            <a:r>
              <a:rPr lang="en-US" dirty="0"/>
              <a:t> Matrix) </a:t>
            </a:r>
            <a:r>
              <a:rPr lang="en-US" dirty="0" err="1"/>
              <a:t>dengan</a:t>
            </a:r>
            <a:r>
              <a:rPr lang="en-US" dirty="0"/>
              <a:t> library </a:t>
            </a:r>
            <a:r>
              <a:rPr lang="en-US" b="1" dirty="0" err="1"/>
              <a:t>greycomatrix</a:t>
            </a:r>
            <a:r>
              <a:rPr lang="en-US" dirty="0"/>
              <a:t> &amp; </a:t>
            </a:r>
            <a:r>
              <a:rPr lang="en-US" b="1" dirty="0" err="1"/>
              <a:t>greycoprops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 err="1"/>
              <a:t>skimage.feature</a:t>
            </a:r>
            <a:r>
              <a:rPr lang="en-US" b="1" dirty="0"/>
              <a:t> </a:t>
            </a:r>
          </a:p>
          <a:p>
            <a:pPr marL="228600" lvl="1" indent="0">
              <a:buNone/>
            </a:pPr>
            <a:endParaRPr lang="en-US" b="1" dirty="0"/>
          </a:p>
          <a:p>
            <a:pPr marL="228600" lvl="1" indent="0">
              <a:buNone/>
            </a:pPr>
            <a:endParaRPr lang="en-US" b="1" dirty="0"/>
          </a:p>
          <a:p>
            <a:pPr marL="228600" lvl="1" indent="0">
              <a:buNone/>
            </a:pPr>
            <a:endParaRPr lang="en-US" b="1" dirty="0"/>
          </a:p>
          <a:p>
            <a:pPr marL="228600" lvl="1" indent="0">
              <a:buNone/>
            </a:pPr>
            <a:endParaRPr lang="en-US" b="1" dirty="0"/>
          </a:p>
          <a:p>
            <a:pPr marL="228600" lvl="1" indent="0">
              <a:buNone/>
            </a:pPr>
            <a:endParaRPr lang="en-US" b="1" dirty="0"/>
          </a:p>
          <a:p>
            <a:pPr marL="228600" lvl="1" indent="0">
              <a:buNone/>
            </a:pPr>
            <a:endParaRPr lang="en-US" b="1" dirty="0"/>
          </a:p>
          <a:p>
            <a:pPr marL="228600" lvl="1" indent="0">
              <a:buNone/>
            </a:pPr>
            <a:endParaRPr lang="en-US" b="1" dirty="0"/>
          </a:p>
          <a:p>
            <a:pPr marL="228600" lvl="1" indent="0">
              <a:buNone/>
            </a:pPr>
            <a:r>
              <a:rPr lang="en-US" dirty="0"/>
              <a:t>	</a:t>
            </a:r>
            <a:endParaRPr lang="en-US" b="1" dirty="0"/>
          </a:p>
          <a:p>
            <a:pPr marL="228600" lvl="1" indent="0">
              <a:buNone/>
            </a:pPr>
            <a:endParaRPr lang="en-US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D7E075BB-63E6-4D3E-A04C-F783B53BE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304401"/>
              </p:ext>
            </p:extLst>
          </p:nvPr>
        </p:nvGraphicFramePr>
        <p:xfrm>
          <a:off x="3243842" y="2954165"/>
          <a:ext cx="162860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604">
                  <a:extLst>
                    <a:ext uri="{9D8B030D-6E8A-4147-A177-3AD203B41FA5}">
                      <a16:colId xmlns:a16="http://schemas.microsoft.com/office/drawing/2014/main" xmlns="" val="923541430"/>
                    </a:ext>
                  </a:extLst>
                </a:gridCol>
              </a:tblGrid>
              <a:tr h="354129">
                <a:tc>
                  <a:txBody>
                    <a:bodyPr/>
                    <a:lstStyle/>
                    <a:p>
                      <a:r>
                        <a:rPr lang="en-US" dirty="0"/>
                        <a:t>Fitur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4021210"/>
                  </a:ext>
                </a:extLst>
              </a:tr>
              <a:tr h="354129">
                <a:tc>
                  <a:txBody>
                    <a:bodyPr/>
                    <a:lstStyle/>
                    <a:p>
                      <a:r>
                        <a:rPr lang="en-US" dirty="0"/>
                        <a:t>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030711"/>
                  </a:ext>
                </a:extLst>
              </a:tr>
              <a:tr h="354129">
                <a:tc>
                  <a:txBody>
                    <a:bodyPr/>
                    <a:lstStyle/>
                    <a:p>
                      <a:r>
                        <a:rPr lang="en-US" dirty="0"/>
                        <a:t>homogeneity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38302370"/>
                  </a:ext>
                </a:extLst>
              </a:tr>
              <a:tr h="354129">
                <a:tc>
                  <a:txBody>
                    <a:bodyPr/>
                    <a:lstStyle/>
                    <a:p>
                      <a:r>
                        <a:rPr lang="en-US" dirty="0"/>
                        <a:t>dissimilarity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97332521"/>
                  </a:ext>
                </a:extLst>
              </a:tr>
              <a:tr h="354129">
                <a:tc>
                  <a:txBody>
                    <a:bodyPr/>
                    <a:lstStyle/>
                    <a:p>
                      <a:r>
                        <a:rPr lang="en-US" dirty="0"/>
                        <a:t>contrast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7209440"/>
                  </a:ext>
                </a:extLst>
              </a:tr>
              <a:tr h="354129">
                <a:tc>
                  <a:txBody>
                    <a:bodyPr/>
                    <a:lstStyle/>
                    <a:p>
                      <a:r>
                        <a:rPr lang="en-US" dirty="0"/>
                        <a:t>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76483395"/>
                  </a:ext>
                </a:extLst>
              </a:tr>
              <a:tr h="354129">
                <a:tc>
                  <a:txBody>
                    <a:bodyPr/>
                    <a:lstStyle/>
                    <a:p>
                      <a:r>
                        <a:rPr lang="en-US" dirty="0"/>
                        <a:t>ASM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71119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D7E075BB-63E6-4D3E-A04C-F783B53BE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452773"/>
              </p:ext>
            </p:extLst>
          </p:nvPr>
        </p:nvGraphicFramePr>
        <p:xfrm>
          <a:off x="5454035" y="2954165"/>
          <a:ext cx="162860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604">
                  <a:extLst>
                    <a:ext uri="{9D8B030D-6E8A-4147-A177-3AD203B41FA5}">
                      <a16:colId xmlns:a16="http://schemas.microsoft.com/office/drawing/2014/main" xmlns="" val="923541430"/>
                    </a:ext>
                  </a:extLst>
                </a:gridCol>
              </a:tblGrid>
              <a:tr h="354129"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4021210"/>
                  </a:ext>
                </a:extLst>
              </a:tr>
              <a:tr h="35412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030711"/>
                  </a:ext>
                </a:extLst>
              </a:tr>
              <a:tr h="35412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38302370"/>
                  </a:ext>
                </a:extLst>
              </a:tr>
              <a:tr h="35412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9733252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D7E075BB-63E6-4D3E-A04C-F783B53BE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32652"/>
              </p:ext>
            </p:extLst>
          </p:nvPr>
        </p:nvGraphicFramePr>
        <p:xfrm>
          <a:off x="7664227" y="2954165"/>
          <a:ext cx="162860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604">
                  <a:extLst>
                    <a:ext uri="{9D8B030D-6E8A-4147-A177-3AD203B41FA5}">
                      <a16:colId xmlns:a16="http://schemas.microsoft.com/office/drawing/2014/main" xmlns="" val="923541430"/>
                    </a:ext>
                  </a:extLst>
                </a:gridCol>
              </a:tblGrid>
              <a:tr h="354129">
                <a:tc>
                  <a:txBody>
                    <a:bodyPr/>
                    <a:lstStyle/>
                    <a:p>
                      <a:r>
                        <a:rPr lang="en-US" dirty="0"/>
                        <a:t>Angle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4021210"/>
                  </a:ext>
                </a:extLst>
              </a:tr>
              <a:tr h="354129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030711"/>
                  </a:ext>
                </a:extLst>
              </a:tr>
              <a:tr h="354129"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38302370"/>
                  </a:ext>
                </a:extLst>
              </a:tr>
              <a:tr h="354129"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97332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406" y="5753922"/>
            <a:ext cx="60674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70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Normalisasi</a:t>
            </a:r>
            <a:r>
              <a:rPr lang="en-US" dirty="0"/>
              <a:t> </a:t>
            </a:r>
            <a:r>
              <a:rPr lang="en-US" dirty="0" err="1"/>
              <a:t>Fitur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normalisasi</a:t>
            </a:r>
            <a:r>
              <a:rPr lang="en-US" dirty="0"/>
              <a:t> </a:t>
            </a:r>
            <a:r>
              <a:rPr lang="en-US" dirty="0" err="1"/>
              <a:t>minmax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568" y="3463343"/>
            <a:ext cx="6298583" cy="155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43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Langkah</a:t>
            </a:r>
            <a:r>
              <a:rPr lang="en-US" dirty="0"/>
              <a:t> Split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10000"/>
          </a:bodyPr>
          <a:lstStyle/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train_test_split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library </a:t>
            </a:r>
            <a:r>
              <a:rPr lang="en-US" dirty="0" err="1"/>
              <a:t>sklearn.model_selection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test_size</a:t>
            </a:r>
            <a:r>
              <a:rPr lang="en-US" dirty="0"/>
              <a:t> = 0.33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random_state</a:t>
            </a:r>
            <a:r>
              <a:rPr lang="en-US" dirty="0"/>
              <a:t> = 42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Gambar</a:t>
            </a:r>
            <a:r>
              <a:rPr lang="en-US" dirty="0"/>
              <a:t> training : 753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Gambar</a:t>
            </a:r>
            <a:r>
              <a:rPr lang="en-US" dirty="0"/>
              <a:t> testing : 372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78" y="3949115"/>
            <a:ext cx="10745722" cy="31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48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66DBFB-B76B-4A41-B3DF-FB505C88D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065" y="384005"/>
            <a:ext cx="10018713" cy="1752599"/>
          </a:xfrm>
        </p:spPr>
        <p:txBody>
          <a:bodyPr/>
          <a:lstStyle/>
          <a:p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Pelatihan</a:t>
            </a:r>
            <a:r>
              <a:rPr lang="en-US" dirty="0"/>
              <a:t> Jaringan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D71508-E5B5-4196-8F74-BAA737E8A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288" y="1491449"/>
            <a:ext cx="10018713" cy="5139894"/>
          </a:xfrm>
        </p:spPr>
        <p:txBody>
          <a:bodyPr>
            <a:normAutofit/>
          </a:bodyPr>
          <a:lstStyle/>
          <a:p>
            <a:pPr marL="571500" lvl="1" indent="-342900"/>
            <a:r>
              <a:rPr lang="en-US" dirty="0" err="1"/>
              <a:t>Menetapkan</a:t>
            </a:r>
            <a:r>
              <a:rPr lang="en-US" dirty="0"/>
              <a:t> kelas target uji </a:t>
            </a:r>
          </a:p>
          <a:p>
            <a:pPr marL="228600" lvl="1" indent="0">
              <a:buNone/>
            </a:pPr>
            <a:r>
              <a:rPr lang="en-US" dirty="0"/>
              <a:t>Ada 15 kelas dalam dataset yang </a:t>
            </a:r>
            <a:r>
              <a:rPr lang="en-US" dirty="0" err="1"/>
              <a:t>digunakan</a:t>
            </a:r>
            <a:endParaRPr lang="en-US" dirty="0"/>
          </a:p>
          <a:p>
            <a:pPr marL="571500" lvl="1" indent="-342900"/>
            <a:r>
              <a:rPr lang="en-US" dirty="0"/>
              <a:t>Buat jaringan ANN</a:t>
            </a:r>
          </a:p>
          <a:p>
            <a:pPr marL="571500" lvl="1" indent="-342900"/>
            <a:endParaRPr lang="en-US" dirty="0"/>
          </a:p>
          <a:p>
            <a:pPr marL="571500" lvl="1" indent="-342900"/>
            <a:endParaRPr lang="en-US" dirty="0"/>
          </a:p>
          <a:p>
            <a:pPr marL="571500" lvl="1" indent="-342900"/>
            <a:r>
              <a:rPr lang="en-US" dirty="0" err="1"/>
              <a:t>Latih</a:t>
            </a:r>
            <a:r>
              <a:rPr lang="en-US" dirty="0"/>
              <a:t> jaringan ANN</a:t>
            </a:r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571500" lvl="1" indent="-342900"/>
            <a:r>
              <a:rPr lang="en-US" dirty="0" err="1"/>
              <a:t>Menghitung</a:t>
            </a:r>
            <a:r>
              <a:rPr lang="en-US" dirty="0"/>
              <a:t> akurasi </a:t>
            </a:r>
            <a:r>
              <a:rPr lang="en-US" dirty="0" err="1"/>
              <a:t>pelatihan</a:t>
            </a:r>
            <a:r>
              <a:rPr lang="en-US" dirty="0"/>
              <a:t> dan </a:t>
            </a:r>
            <a:r>
              <a:rPr lang="en-US" dirty="0" err="1"/>
              <a:t>pengujian</a:t>
            </a:r>
            <a:endParaRPr lang="en-US" dirty="0"/>
          </a:p>
          <a:p>
            <a:pPr marL="571500" lvl="1" indent="-342900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37" y="3244048"/>
            <a:ext cx="8747143" cy="655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937" y="4656710"/>
            <a:ext cx="4384837" cy="5077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937" y="5928971"/>
            <a:ext cx="7217408" cy="51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61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F0749-19AA-4C29-A93B-ACFAD078B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pengujian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0B4D9B4-EE17-4D9C-96A6-289C9BD47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2058140"/>
            <a:ext cx="10018713" cy="4114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Pengujian</a:t>
            </a:r>
            <a:r>
              <a:rPr lang="en-US" dirty="0"/>
              <a:t> menggunakan </a:t>
            </a:r>
            <a:r>
              <a:rPr lang="en-US" b="1" dirty="0"/>
              <a:t>GLCM, shape, vein,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 smtClean="0"/>
              <a:t>lacunarity</a:t>
            </a:r>
            <a:r>
              <a:rPr lang="en-US" dirty="0" smtClean="0"/>
              <a:t> </a:t>
            </a:r>
            <a:r>
              <a:rPr lang="en-US" dirty="0" err="1"/>
              <a:t>menghasilkan</a:t>
            </a:r>
            <a:r>
              <a:rPr lang="en-US" dirty="0"/>
              <a:t> akurasi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tertinggi</a:t>
            </a:r>
            <a:r>
              <a:rPr lang="en-US" dirty="0"/>
              <a:t> </a:t>
            </a:r>
            <a:r>
              <a:rPr lang="en-US" b="1" dirty="0"/>
              <a:t>94,81%</a:t>
            </a:r>
          </a:p>
          <a:p>
            <a:pPr marL="0" indent="0">
              <a:buNone/>
            </a:pPr>
            <a:r>
              <a:rPr lang="en-US" dirty="0"/>
              <a:t>Parameter:</a:t>
            </a:r>
          </a:p>
          <a:p>
            <a:r>
              <a:rPr lang="en-US" dirty="0"/>
              <a:t>Hidden layer		: 1 (</a:t>
            </a:r>
            <a:r>
              <a:rPr lang="en-US" dirty="0" err="1"/>
              <a:t>jumlah</a:t>
            </a:r>
            <a:r>
              <a:rPr lang="en-US" dirty="0"/>
              <a:t> node: 30)</a:t>
            </a:r>
          </a:p>
          <a:p>
            <a:r>
              <a:rPr lang="en-US" dirty="0"/>
              <a:t>Epoch				: 100.000</a:t>
            </a:r>
          </a:p>
          <a:p>
            <a:r>
              <a:rPr lang="en-US" dirty="0"/>
              <a:t>Optimizer			: Adam</a:t>
            </a:r>
          </a:p>
          <a:p>
            <a:r>
              <a:rPr lang="en-US" dirty="0"/>
              <a:t>Activation 			: Sigmoid</a:t>
            </a:r>
          </a:p>
          <a:p>
            <a:r>
              <a:rPr lang="en-US" dirty="0"/>
              <a:t>Learning rate		: 0.01</a:t>
            </a:r>
          </a:p>
        </p:txBody>
      </p:sp>
    </p:spTree>
    <p:extLst>
      <p:ext uri="{BB962C8B-B14F-4D97-AF65-F5344CB8AC3E}">
        <p14:creationId xmlns:p14="http://schemas.microsoft.com/office/powerpoint/2010/main" val="1610089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F0749-19AA-4C29-A93B-ACFAD078B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 err="1"/>
              <a:t>Perbandingan</a:t>
            </a:r>
            <a:r>
              <a:rPr lang="en-US" dirty="0"/>
              <a:t> Uji Coba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0B4D9B4-EE17-4D9C-96A6-289C9BD47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2058140"/>
            <a:ext cx="10018713" cy="411406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 err="1"/>
              <a:t>Pelatihan</a:t>
            </a:r>
            <a:r>
              <a:rPr lang="en-US" dirty="0"/>
              <a:t> dan </a:t>
            </a:r>
            <a:r>
              <a:rPr lang="en-US" dirty="0" err="1"/>
              <a:t>pengujian</a:t>
            </a:r>
            <a:r>
              <a:rPr lang="en-US" dirty="0"/>
              <a:t> sebelumnya </a:t>
            </a:r>
            <a:r>
              <a:rPr lang="en-US" dirty="0" err="1"/>
              <a:t>dilakukan</a:t>
            </a:r>
            <a:r>
              <a:rPr lang="en-US" dirty="0"/>
              <a:t> dengan </a:t>
            </a:r>
            <a:r>
              <a:rPr lang="en-US" dirty="0" err="1"/>
              <a:t>arsitektur</a:t>
            </a:r>
            <a:r>
              <a:rPr lang="en-US" dirty="0"/>
              <a:t> NN yang sama </a:t>
            </a:r>
            <a:r>
              <a:rPr lang="en-US" dirty="0" err="1"/>
              <a:t>namun</a:t>
            </a:r>
            <a:r>
              <a:rPr lang="en-US" dirty="0"/>
              <a:t> dengan </a:t>
            </a:r>
            <a:r>
              <a:rPr lang="en-US" dirty="0" err="1"/>
              <a:t>ekstraksi</a:t>
            </a:r>
            <a:r>
              <a:rPr lang="en-US" dirty="0"/>
              <a:t> fitur yang </a:t>
            </a:r>
            <a:r>
              <a:rPr lang="en-US" dirty="0" err="1"/>
              <a:t>berbeda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307027B5-FDC5-4D07-894B-9B607CA8D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02489"/>
              </p:ext>
            </p:extLst>
          </p:nvPr>
        </p:nvGraphicFramePr>
        <p:xfrm>
          <a:off x="1925466" y="3110982"/>
          <a:ext cx="7964257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5611">
                  <a:extLst>
                    <a:ext uri="{9D8B030D-6E8A-4147-A177-3AD203B41FA5}">
                      <a16:colId xmlns:a16="http://schemas.microsoft.com/office/drawing/2014/main" xmlns="" val="923541430"/>
                    </a:ext>
                  </a:extLst>
                </a:gridCol>
                <a:gridCol w="1760995">
                  <a:extLst>
                    <a:ext uri="{9D8B030D-6E8A-4147-A177-3AD203B41FA5}">
                      <a16:colId xmlns:a16="http://schemas.microsoft.com/office/drawing/2014/main" xmlns="" val="1257973119"/>
                    </a:ext>
                  </a:extLst>
                </a:gridCol>
                <a:gridCol w="2457651">
                  <a:extLst>
                    <a:ext uri="{9D8B030D-6E8A-4147-A177-3AD203B41FA5}">
                      <a16:colId xmlns:a16="http://schemas.microsoft.com/office/drawing/2014/main" xmlns="" val="60441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Jumlah</a:t>
                      </a:r>
                      <a:r>
                        <a:rPr lang="en-US" dirty="0"/>
                        <a:t> Fitur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Akurasi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402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62,63%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030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Shape + Vein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64,84%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38302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Lacunarity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48,7%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9733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Shape + Vein + Lacunarity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82,7%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7209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91,66%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76483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GLCM +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91,12%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72207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GLCM + Shape + Vein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91,66%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75350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GLCM + Shape + Vein + Lacunarity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94,81%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51742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498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F0749-19AA-4C29-A93B-ACFAD078B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0B4D9B4-EE17-4D9C-96A6-289C9BD47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2058140"/>
            <a:ext cx="10018713" cy="4114060"/>
          </a:xfrm>
        </p:spPr>
        <p:txBody>
          <a:bodyPr anchor="t"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Tkinter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21" y="2717443"/>
            <a:ext cx="2807862" cy="3175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835" y="2710270"/>
            <a:ext cx="2807085" cy="3182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572" y="2717443"/>
            <a:ext cx="2797260" cy="318228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 flipV="1">
            <a:off x="4765183" y="4301415"/>
            <a:ext cx="362652" cy="35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7934920" y="4301415"/>
            <a:ext cx="362652" cy="71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46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8D9649-C72B-4AA4-9A14-EE27DCBC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D09B6E-B1E6-447D-8306-145990EE5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3195033"/>
            <a:ext cx="10018713" cy="3124201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https://pemrogramanmatlab.com/2016/10/24/jaringan-syaraf-tiruan-untuk-klasifikasi-citra-daun/</a:t>
            </a:r>
            <a:endParaRPr lang="en-US" dirty="0"/>
          </a:p>
          <a:p>
            <a:r>
              <a:rPr lang="en-US" dirty="0">
                <a:hlinkClick r:id="rId3"/>
              </a:rPr>
              <a:t>https://www.mathworks.com/help/images/ref/regionprops.html</a:t>
            </a:r>
            <a:endParaRPr lang="en-US" dirty="0"/>
          </a:p>
          <a:p>
            <a:r>
              <a:rPr lang="en-US" dirty="0">
                <a:hlinkClick r:id="rId4"/>
              </a:rPr>
              <a:t>https://arxiv.org/ftp/arxiv/papers/1401/1401.4447.pdf</a:t>
            </a:r>
            <a:endParaRPr lang="en-US" dirty="0"/>
          </a:p>
          <a:p>
            <a:r>
              <a:rPr lang="en-US" dirty="0">
                <a:hlinkClick r:id="rId5"/>
              </a:rPr>
              <a:t>https://arxiv.org/pdf/0707.4289.pdf</a:t>
            </a:r>
            <a:endParaRPr lang="en-US" dirty="0"/>
          </a:p>
          <a:p>
            <a:r>
              <a:rPr lang="en-US" dirty="0">
                <a:hlinkClick r:id="rId6"/>
              </a:rPr>
              <a:t>http://geoinformaticstutorial.blogspot.com/2016/02/creating-texture-image-with-glcm-co.html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165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186F36-FA14-4200-8FCC-9D6722D0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067" y="2434701"/>
            <a:ext cx="10018713" cy="1752599"/>
          </a:xfrm>
        </p:spPr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353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6099"/>
            <a:ext cx="10018713" cy="1752599"/>
          </a:xfrm>
        </p:spPr>
        <p:txBody>
          <a:bodyPr/>
          <a:lstStyle/>
          <a:p>
            <a:r>
              <a:rPr lang="en-US" dirty="0"/>
              <a:t>DESKRIPSI  TOPIK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9738" y="1404714"/>
            <a:ext cx="10018713" cy="5073203"/>
          </a:xfrm>
        </p:spPr>
        <p:txBody>
          <a:bodyPr>
            <a:normAutofit/>
          </a:bodyPr>
          <a:lstStyle/>
          <a:p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daun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syaraf</a:t>
            </a:r>
            <a:r>
              <a:rPr lang="en-US" dirty="0"/>
              <a:t> </a:t>
            </a:r>
            <a:r>
              <a:rPr lang="en-US" dirty="0" err="1"/>
              <a:t>tiruan</a:t>
            </a:r>
            <a:r>
              <a:rPr lang="en-US" dirty="0"/>
              <a:t> (ANN) </a:t>
            </a:r>
            <a:r>
              <a:rPr lang="en-US" dirty="0" err="1"/>
              <a:t>dengan</a:t>
            </a:r>
            <a:r>
              <a:rPr lang="en-US" dirty="0"/>
              <a:t> library </a:t>
            </a:r>
            <a:r>
              <a:rPr lang="en-US" dirty="0" err="1"/>
              <a:t>scikit</a:t>
            </a:r>
            <a:r>
              <a:rPr lang="en-US" dirty="0"/>
              <a:t>-learn (</a:t>
            </a:r>
            <a:r>
              <a:rPr lang="en-US" dirty="0" err="1"/>
              <a:t>MLPClassifier</a:t>
            </a:r>
            <a:r>
              <a:rPr lang="en-US" dirty="0"/>
              <a:t>).</a:t>
            </a:r>
          </a:p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8 </a:t>
            </a:r>
            <a:r>
              <a:rPr lang="en-US" dirty="0" err="1"/>
              <a:t>Fitur</a:t>
            </a:r>
            <a:r>
              <a:rPr lang="en-US" dirty="0"/>
              <a:t> Shape (Area, Perimeter, Eccentricity, </a:t>
            </a:r>
            <a:r>
              <a:rPr lang="en-US" dirty="0" err="1"/>
              <a:t>ConvexArea</a:t>
            </a:r>
            <a:r>
              <a:rPr lang="en-US" dirty="0"/>
              <a:t>, </a:t>
            </a:r>
            <a:r>
              <a:rPr lang="en-US" dirty="0" err="1"/>
              <a:t>MajorAxisLength</a:t>
            </a:r>
            <a:r>
              <a:rPr lang="en-US" dirty="0"/>
              <a:t>, </a:t>
            </a:r>
            <a:r>
              <a:rPr lang="en-US" dirty="0" err="1"/>
              <a:t>MinorAxisLength</a:t>
            </a:r>
            <a:r>
              <a:rPr lang="en-US" dirty="0"/>
              <a:t>, Solidity, Metric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3 </a:t>
            </a:r>
            <a:r>
              <a:rPr lang="en-US" dirty="0" err="1" smtClean="0"/>
              <a:t>Fitur</a:t>
            </a:r>
            <a:r>
              <a:rPr lang="en-US" dirty="0" smtClean="0"/>
              <a:t> Vein</a:t>
            </a:r>
          </a:p>
          <a:p>
            <a:pPr lvl="1"/>
            <a:r>
              <a:rPr lang="en-US" dirty="0" smtClean="0"/>
              <a:t>12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Lacunarity</a:t>
            </a:r>
            <a:endParaRPr lang="en-US" dirty="0"/>
          </a:p>
          <a:p>
            <a:pPr lvl="1"/>
            <a:r>
              <a:rPr lang="en-US" dirty="0"/>
              <a:t>72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smtClean="0"/>
              <a:t>GLCM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4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9656"/>
            <a:ext cx="10018713" cy="1752599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3984" y="2011680"/>
            <a:ext cx="9784080" cy="4736850"/>
          </a:xfrm>
        </p:spPr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dataset </a:t>
            </a:r>
            <a:r>
              <a:rPr lang="en-US" dirty="0" err="1"/>
              <a:t>daun</a:t>
            </a:r>
            <a:r>
              <a:rPr lang="en-US" dirty="0"/>
              <a:t> yang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:</a:t>
            </a:r>
          </a:p>
          <a:p>
            <a:pPr lvl="1"/>
            <a:r>
              <a:rPr lang="en-US" dirty="0">
                <a:hlinkClick r:id="rId2"/>
              </a:rPr>
              <a:t>http://www.cvl.isy.liu.se/en/research/datasets/swedish-leaf/</a:t>
            </a:r>
            <a:endParaRPr lang="en-US" dirty="0"/>
          </a:p>
          <a:p>
            <a:pPr lvl="1"/>
            <a:r>
              <a:rPr lang="en-US" dirty="0" err="1"/>
              <a:t>Terdapat</a:t>
            </a:r>
            <a:r>
              <a:rPr lang="en-US" dirty="0"/>
              <a:t> 15 </a:t>
            </a:r>
            <a:r>
              <a:rPr lang="en-US" dirty="0" err="1"/>
              <a:t>kelas</a:t>
            </a:r>
            <a:r>
              <a:rPr lang="en-US" dirty="0"/>
              <a:t>,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75 </a:t>
            </a:r>
            <a:r>
              <a:rPr lang="en-US" dirty="0" err="1"/>
              <a:t>gambar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total </a:t>
            </a:r>
            <a:r>
              <a:rPr lang="en-US" dirty="0" err="1"/>
              <a:t>gambar</a:t>
            </a:r>
            <a:r>
              <a:rPr lang="en-US" dirty="0"/>
              <a:t> = </a:t>
            </a:r>
            <a:r>
              <a:rPr lang="en-US" b="1" dirty="0"/>
              <a:t>1125</a:t>
            </a:r>
          </a:p>
          <a:p>
            <a:pPr lvl="1"/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dataset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EB708A6-97EA-4116-B7F5-78903B42C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713" y="3008072"/>
            <a:ext cx="3621278" cy="354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9656"/>
            <a:ext cx="10018713" cy="1752599"/>
          </a:xfrm>
        </p:spPr>
        <p:txBody>
          <a:bodyPr/>
          <a:lstStyle/>
          <a:p>
            <a:r>
              <a:rPr lang="en-US" dirty="0"/>
              <a:t>LANGKAH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6773" y="1500693"/>
            <a:ext cx="9656251" cy="43487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16033" y="2441192"/>
            <a:ext cx="2436114" cy="274409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19980" y="2683442"/>
            <a:ext cx="2057355" cy="5289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citra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19980" y="3512473"/>
            <a:ext cx="2057355" cy="5289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Segmentasi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618859" y="4341504"/>
            <a:ext cx="2057355" cy="5289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Morfologi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3086678" y="1513301"/>
            <a:ext cx="461665" cy="145104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/>
              <a:t>preprocessing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87248" y="2495767"/>
            <a:ext cx="2057355" cy="5289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Ekstraksi</a:t>
            </a:r>
            <a:r>
              <a:rPr lang="en-US" dirty="0"/>
              <a:t> </a:t>
            </a:r>
            <a:r>
              <a:rPr lang="en-US" dirty="0" err="1"/>
              <a:t>Fitur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574622" y="2176733"/>
            <a:ext cx="2057355" cy="5289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Pelatihan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574622" y="3196366"/>
            <a:ext cx="2057355" cy="5289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Pengujian</a:t>
            </a:r>
            <a:endParaRPr lang="en-US" dirty="0"/>
          </a:p>
        </p:txBody>
      </p:sp>
      <p:cxnSp>
        <p:nvCxnSpPr>
          <p:cNvPr id="23" name="Elbow Connector 22"/>
          <p:cNvCxnSpPr>
            <a:stCxn id="27" idx="3"/>
            <a:endCxn id="13" idx="0"/>
          </p:cNvCxnSpPr>
          <p:nvPr/>
        </p:nvCxnSpPr>
        <p:spPr>
          <a:xfrm flipV="1">
            <a:off x="7739520" y="2176733"/>
            <a:ext cx="1863780" cy="2530265"/>
          </a:xfrm>
          <a:prstGeom prst="bentConnector4">
            <a:avLst>
              <a:gd name="adj1" fmla="val 22403"/>
              <a:gd name="adj2" fmla="val 109035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2"/>
            <a:endCxn id="14" idx="0"/>
          </p:cNvCxnSpPr>
          <p:nvPr/>
        </p:nvCxnSpPr>
        <p:spPr>
          <a:xfrm>
            <a:off x="9603300" y="2705651"/>
            <a:ext cx="0" cy="4907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574621" y="4247028"/>
            <a:ext cx="2057355" cy="78217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14" idx="2"/>
            <a:endCxn id="28" idx="0"/>
          </p:cNvCxnSpPr>
          <p:nvPr/>
        </p:nvCxnSpPr>
        <p:spPr>
          <a:xfrm flipH="1">
            <a:off x="9603299" y="3725284"/>
            <a:ext cx="1" cy="5217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2"/>
            <a:endCxn id="9" idx="0"/>
          </p:cNvCxnSpPr>
          <p:nvPr/>
        </p:nvCxnSpPr>
        <p:spPr>
          <a:xfrm>
            <a:off x="3648658" y="3212360"/>
            <a:ext cx="0" cy="3001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2"/>
            <a:endCxn id="11" idx="0"/>
          </p:cNvCxnSpPr>
          <p:nvPr/>
        </p:nvCxnSpPr>
        <p:spPr>
          <a:xfrm flipH="1">
            <a:off x="3647537" y="4041391"/>
            <a:ext cx="1121" cy="3001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" idx="3"/>
            <a:endCxn id="12" idx="1"/>
          </p:cNvCxnSpPr>
          <p:nvPr/>
        </p:nvCxnSpPr>
        <p:spPr>
          <a:xfrm flipV="1">
            <a:off x="4852147" y="2760226"/>
            <a:ext cx="835101" cy="1053014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682165" y="3416991"/>
            <a:ext cx="2057355" cy="5289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Normalisasi</a:t>
            </a:r>
            <a:r>
              <a:rPr lang="en-US" dirty="0"/>
              <a:t> </a:t>
            </a:r>
            <a:r>
              <a:rPr lang="en-US" dirty="0" err="1"/>
              <a:t>Fitur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2" idx="2"/>
            <a:endCxn id="24" idx="0"/>
          </p:cNvCxnSpPr>
          <p:nvPr/>
        </p:nvCxnSpPr>
        <p:spPr>
          <a:xfrm flipH="1">
            <a:off x="6710843" y="3024685"/>
            <a:ext cx="5083" cy="3923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682165" y="4341504"/>
            <a:ext cx="2057355" cy="73098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Split data training &amp; testing</a:t>
            </a:r>
          </a:p>
        </p:txBody>
      </p:sp>
      <p:cxnSp>
        <p:nvCxnSpPr>
          <p:cNvPr id="21" name="Straight Arrow Connector 20"/>
          <p:cNvCxnSpPr>
            <a:stCxn id="24" idx="2"/>
            <a:endCxn id="27" idx="0"/>
          </p:cNvCxnSpPr>
          <p:nvPr/>
        </p:nvCxnSpPr>
        <p:spPr>
          <a:xfrm>
            <a:off x="6710843" y="3945909"/>
            <a:ext cx="0" cy="3955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022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790B95-53A9-400D-8BF4-7F191F410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 err="1"/>
              <a:t>Langkah</a:t>
            </a:r>
            <a:r>
              <a:rPr lang="en-US" dirty="0"/>
              <a:t> preprocessing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060FE95-B00C-44E6-ABF4-BAB44330D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747739"/>
            <a:ext cx="8964055" cy="4574569"/>
          </a:xfrm>
        </p:spPr>
        <p:txBody>
          <a:bodyPr>
            <a:normAutofit fontScale="92500" lnSpcReduction="10000"/>
          </a:bodyPr>
          <a:lstStyle/>
          <a:p>
            <a:pPr marL="685800" lvl="1" indent="-457200"/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citra</a:t>
            </a:r>
            <a:endParaRPr lang="en-US" dirty="0"/>
          </a:p>
          <a:p>
            <a:pPr marL="228600" lvl="1" indent="0">
              <a:buNone/>
            </a:pPr>
            <a:r>
              <a:rPr lang="en-US" dirty="0"/>
              <a:t>		</a:t>
            </a:r>
            <a:r>
              <a:rPr lang="en-US" dirty="0" err="1"/>
              <a:t>Menggunakan</a:t>
            </a:r>
            <a:r>
              <a:rPr lang="en-US" dirty="0"/>
              <a:t> library opencv </a:t>
            </a:r>
            <a:r>
              <a:rPr lang="en-US" dirty="0" err="1"/>
              <a:t>imread</a:t>
            </a:r>
            <a:endParaRPr lang="en-US" dirty="0"/>
          </a:p>
          <a:p>
            <a:pPr marL="685800" lvl="1" indent="-457200"/>
            <a:r>
              <a:rPr lang="en-US" dirty="0" err="1"/>
              <a:t>Segmentasi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dengan OTSU thresholding</a:t>
            </a:r>
          </a:p>
          <a:p>
            <a:pPr marL="228600" lvl="1" indent="0">
              <a:buNone/>
            </a:pPr>
            <a:r>
              <a:rPr lang="en-US" dirty="0"/>
              <a:t>		</a:t>
            </a:r>
            <a:r>
              <a:rPr lang="en-US" dirty="0" err="1"/>
              <a:t>Menggunakan</a:t>
            </a:r>
            <a:r>
              <a:rPr lang="en-US" dirty="0"/>
              <a:t> library </a:t>
            </a:r>
            <a:r>
              <a:rPr lang="en-US" dirty="0" err="1"/>
              <a:t>opencv</a:t>
            </a:r>
            <a:r>
              <a:rPr lang="en-US" dirty="0"/>
              <a:t> threshold </a:t>
            </a:r>
          </a:p>
          <a:p>
            <a:pPr marL="228600" lvl="1" indent="0">
              <a:buNone/>
            </a:pPr>
            <a:r>
              <a:rPr lang="en-GB" dirty="0"/>
              <a:t>		cv2.threshold(img,0,255,cv2.THRESH_BINARY+cv2.THRESH_OTSU)</a:t>
            </a:r>
            <a:endParaRPr lang="en-US" dirty="0"/>
          </a:p>
          <a:p>
            <a:pPr marL="685800" lvl="1" indent="-457200"/>
            <a:r>
              <a:rPr lang="en-US" dirty="0" err="1"/>
              <a:t>Morfologi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memperbaiki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segmentasi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:</a:t>
            </a:r>
          </a:p>
          <a:p>
            <a:pPr marL="685800" lvl="2" indent="0">
              <a:buNone/>
            </a:pPr>
            <a:r>
              <a:rPr lang="en-US" dirty="0"/>
              <a:t>1. Closing :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menutup</a:t>
            </a:r>
            <a:r>
              <a:rPr lang="en-US" dirty="0"/>
              <a:t> </a:t>
            </a:r>
            <a:r>
              <a:rPr lang="en-US" dirty="0" err="1"/>
              <a:t>lubang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pada</a:t>
            </a:r>
            <a:endParaRPr lang="en-US" dirty="0"/>
          </a:p>
          <a:p>
            <a:pPr marL="685800" lvl="2" indent="0">
              <a:buNone/>
            </a:pPr>
            <a:r>
              <a:rPr lang="en-US" dirty="0"/>
              <a:t>			</a:t>
            </a:r>
            <a:r>
              <a:rPr lang="en-US" dirty="0" err="1"/>
              <a:t>permukaan</a:t>
            </a:r>
            <a:r>
              <a:rPr lang="en-US" dirty="0"/>
              <a:t> </a:t>
            </a:r>
            <a:r>
              <a:rPr lang="en-US" dirty="0" err="1"/>
              <a:t>daun</a:t>
            </a:r>
            <a:endParaRPr lang="en-US" dirty="0"/>
          </a:p>
          <a:p>
            <a:pPr marL="685800" lvl="2" indent="0">
              <a:buNone/>
            </a:pPr>
            <a:r>
              <a:rPr lang="en-US" dirty="0"/>
              <a:t>2.Opening :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menghapus</a:t>
            </a:r>
            <a:r>
              <a:rPr lang="en-US" dirty="0"/>
              <a:t> noise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lang="en-US" dirty="0"/>
          </a:p>
          <a:p>
            <a:pPr marL="685800" lvl="2" indent="0">
              <a:buNone/>
            </a:pPr>
            <a:r>
              <a:rPr lang="en-US" dirty="0"/>
              <a:t>			</a:t>
            </a:r>
            <a:r>
              <a:rPr lang="en-US" dirty="0" err="1"/>
              <a:t>daun</a:t>
            </a:r>
            <a:endParaRPr lang="en-US" dirty="0"/>
          </a:p>
          <a:p>
            <a:pPr marL="685800" lvl="2" indent="0">
              <a:buNone/>
            </a:pPr>
            <a:r>
              <a:rPr lang="en-US" dirty="0"/>
              <a:t>3. </a:t>
            </a:r>
            <a:r>
              <a:rPr lang="en-US" dirty="0" err="1"/>
              <a:t>Floodfill</a:t>
            </a:r>
            <a:r>
              <a:rPr lang="en-US" dirty="0"/>
              <a:t> :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menghapus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ukurannya</a:t>
            </a:r>
            <a:endParaRPr lang="en-US" dirty="0"/>
          </a:p>
          <a:p>
            <a:pPr marL="685800" lvl="2" indent="0">
              <a:buNone/>
            </a:pPr>
            <a:r>
              <a:rPr lang="en-US" dirty="0"/>
              <a:t>			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threshold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67D6D51-E817-4D49-B4EB-6EC3D7D20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473" y="4021577"/>
            <a:ext cx="4288561" cy="25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96C0E-FE21-4AD7-8179-D5FFF83F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Morfologi</a:t>
            </a:r>
            <a:r>
              <a:rPr lang="en-US" dirty="0"/>
              <a:t> Citra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FFC3FBE-B7B7-4B7D-8012-4A898A53D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6735" y="2438399"/>
            <a:ext cx="2441075" cy="3124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B575EBC-2F12-4C69-88FE-B1AF2ECF3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951" y="2438399"/>
            <a:ext cx="2441074" cy="31242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7FEE0FC3-919C-4ACB-B8EE-D711F5DE39D7}"/>
              </a:ext>
            </a:extLst>
          </p:cNvPr>
          <p:cNvSpPr/>
          <p:nvPr/>
        </p:nvSpPr>
        <p:spPr>
          <a:xfrm>
            <a:off x="5681709" y="3515557"/>
            <a:ext cx="1420427" cy="648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49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F17697-9E6C-4212-8D9D-9EDD8E65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342" y="529555"/>
            <a:ext cx="10018713" cy="1752599"/>
          </a:xfrm>
        </p:spPr>
        <p:txBody>
          <a:bodyPr/>
          <a:lstStyle/>
          <a:p>
            <a:r>
              <a:rPr lang="en-US" dirty="0" err="1"/>
              <a:t>Penjelasan</a:t>
            </a:r>
            <a:r>
              <a:rPr lang="en-US" dirty="0"/>
              <a:t> Fitur Untuk Uji Coba Sebelumnya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80B4D9B4-EE17-4D9C-96A6-289C9BD47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340" y="1901895"/>
            <a:ext cx="10018713" cy="4114060"/>
          </a:xfrm>
        </p:spPr>
        <p:txBody>
          <a:bodyPr anchor="t">
            <a:normAutofit/>
          </a:bodyPr>
          <a:lstStyle/>
          <a:p>
            <a:r>
              <a:rPr lang="en-US" dirty="0"/>
              <a:t>VEIN FEATURES:</a:t>
            </a:r>
          </a:p>
          <a:p>
            <a:pPr lvl="1"/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referensi</a:t>
            </a:r>
            <a:r>
              <a:rPr lang="en-US" dirty="0"/>
              <a:t>, </a:t>
            </a:r>
            <a:r>
              <a:rPr lang="en-US" dirty="0" err="1"/>
              <a:t>fitur</a:t>
            </a:r>
            <a:r>
              <a:rPr lang="en-US" dirty="0"/>
              <a:t> vein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diekstrak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morfologi</a:t>
            </a:r>
            <a:r>
              <a:rPr lang="en-US" dirty="0"/>
              <a:t> opening yang </a:t>
            </a:r>
            <a:r>
              <a:rPr lang="en-US" dirty="0" err="1"/>
              <a:t>diterapkan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grayscale </a:t>
            </a:r>
            <a:r>
              <a:rPr lang="en-US" dirty="0" err="1"/>
              <a:t>dengan</a:t>
            </a:r>
            <a:r>
              <a:rPr lang="en-US" dirty="0"/>
              <a:t> disk-shaped structuring element.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mengurangi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margin yang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dicari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Laplacian.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41" y="5102051"/>
            <a:ext cx="2664396" cy="1630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08" y="3958925"/>
            <a:ext cx="1317896" cy="17399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14008" y="5841778"/>
            <a:ext cx="131157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err="1"/>
              <a:t>Gambar</a:t>
            </a:r>
            <a:r>
              <a:rPr lang="en-US" sz="1600" dirty="0"/>
              <a:t> </a:t>
            </a:r>
            <a:r>
              <a:rPr lang="en-US" sz="1600" dirty="0" err="1"/>
              <a:t>awal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06" y="3945538"/>
            <a:ext cx="1328036" cy="1753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21994" y="5841778"/>
            <a:ext cx="156966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err="1"/>
              <a:t>Setelah</a:t>
            </a:r>
            <a:r>
              <a:rPr lang="en-US" sz="1600" dirty="0"/>
              <a:t> opening</a:t>
            </a:r>
          </a:p>
          <a:p>
            <a:pPr algn="ctr"/>
            <a:r>
              <a:rPr lang="en-US" sz="1600" dirty="0" err="1"/>
              <a:t>Dengan</a:t>
            </a:r>
            <a:r>
              <a:rPr lang="en-US" sz="1600" dirty="0"/>
              <a:t> radius 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744" y="3945535"/>
            <a:ext cx="1328038" cy="17533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48238" y="5841778"/>
            <a:ext cx="14494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awal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151263" y="5841778"/>
            <a:ext cx="788999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Margin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6746" y="5836545"/>
            <a:ext cx="177542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Pengurangan</a:t>
            </a:r>
            <a:endParaRPr lang="en-US" sz="1600" dirty="0"/>
          </a:p>
        </p:txBody>
      </p:sp>
      <p:cxnSp>
        <p:nvCxnSpPr>
          <p:cNvPr id="19" name="Straight Arrow Connector 18"/>
          <p:cNvCxnSpPr>
            <a:stCxn id="8" idx="3"/>
            <a:endCxn id="10" idx="1"/>
          </p:cNvCxnSpPr>
          <p:nvPr/>
        </p:nvCxnSpPr>
        <p:spPr>
          <a:xfrm flipV="1">
            <a:off x="4531904" y="4822221"/>
            <a:ext cx="510902" cy="66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3"/>
            <a:endCxn id="12" idx="1"/>
          </p:cNvCxnSpPr>
          <p:nvPr/>
        </p:nvCxnSpPr>
        <p:spPr>
          <a:xfrm flipV="1">
            <a:off x="6370842" y="4822219"/>
            <a:ext cx="510902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3"/>
          </p:cNvCxnSpPr>
          <p:nvPr/>
        </p:nvCxnSpPr>
        <p:spPr>
          <a:xfrm>
            <a:off x="8209782" y="4822219"/>
            <a:ext cx="510902" cy="13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84" y="3958925"/>
            <a:ext cx="1358637" cy="179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01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F17697-9E6C-4212-8D9D-9EDD8E65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705" y="0"/>
            <a:ext cx="10018713" cy="1752599"/>
          </a:xfrm>
        </p:spPr>
        <p:txBody>
          <a:bodyPr/>
          <a:lstStyle/>
          <a:p>
            <a:r>
              <a:rPr lang="en-US" dirty="0" err="1"/>
              <a:t>Penjelasan</a:t>
            </a:r>
            <a:r>
              <a:rPr lang="en-US" dirty="0"/>
              <a:t> Fitur Untuk Uji Coba Sebelumnya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80B4D9B4-EE17-4D9C-96A6-289C9BD47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703" y="1372340"/>
            <a:ext cx="10018713" cy="4114060"/>
          </a:xfrm>
        </p:spPr>
        <p:txBody>
          <a:bodyPr anchor="t">
            <a:normAutofit/>
          </a:bodyPr>
          <a:lstStyle/>
          <a:p>
            <a:r>
              <a:rPr lang="en-US" dirty="0"/>
              <a:t>VEIN FEATURES:</a:t>
            </a:r>
          </a:p>
          <a:p>
            <a:pPr lvl="1"/>
            <a:r>
              <a:rPr lang="en-US" dirty="0" err="1"/>
              <a:t>Rumus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: V1 = A1/A; V2 = A2/A; V3 = A3/A</a:t>
            </a:r>
          </a:p>
          <a:p>
            <a:pPr marL="914400" lvl="2" indent="0">
              <a:buNone/>
            </a:pPr>
            <a:r>
              <a:rPr lang="en-US" dirty="0" err="1"/>
              <a:t>Dimana</a:t>
            </a:r>
            <a:r>
              <a:rPr lang="en-US" dirty="0"/>
              <a:t> A1, A2, </a:t>
            </a:r>
            <a:r>
              <a:rPr lang="en-US" dirty="0" err="1"/>
              <a:t>dan</a:t>
            </a:r>
            <a:r>
              <a:rPr lang="en-US" dirty="0"/>
              <a:t> A3 </a:t>
            </a:r>
            <a:r>
              <a:rPr lang="en-US" dirty="0" err="1"/>
              <a:t>adalah</a:t>
            </a:r>
            <a:r>
              <a:rPr lang="en-US" dirty="0"/>
              <a:t> total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vein </a:t>
            </a:r>
            <a:r>
              <a:rPr lang="en-US" dirty="0" err="1"/>
              <a:t>dengan</a:t>
            </a:r>
            <a:r>
              <a:rPr lang="en-US" dirty="0"/>
              <a:t> radius structuring element yang </a:t>
            </a:r>
            <a:r>
              <a:rPr lang="en-US" dirty="0" err="1"/>
              <a:t>berbeda</a:t>
            </a:r>
            <a:r>
              <a:rPr lang="en-US" dirty="0"/>
              <a:t> (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1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radius 1), </a:t>
            </a:r>
            <a:r>
              <a:rPr lang="en-US" dirty="0" err="1"/>
              <a:t>dan</a:t>
            </a:r>
            <a:r>
              <a:rPr lang="en-US" dirty="0"/>
              <a:t> A </a:t>
            </a:r>
            <a:r>
              <a:rPr lang="en-US" dirty="0" err="1"/>
              <a:t>adalah</a:t>
            </a:r>
            <a:r>
              <a:rPr lang="en-US" dirty="0"/>
              <a:t> total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daun</a:t>
            </a:r>
            <a:r>
              <a:rPr lang="en-US" dirty="0"/>
              <a:t> (</a:t>
            </a:r>
            <a:r>
              <a:rPr lang="en-US" dirty="0" err="1"/>
              <a:t>dihitung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2).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88" y="4995723"/>
            <a:ext cx="2664396" cy="16307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75216" y="5892226"/>
            <a:ext cx="27603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101" y="3435056"/>
            <a:ext cx="1712740" cy="22612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58" y="3421666"/>
            <a:ext cx="1725524" cy="227815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291665" y="5892226"/>
            <a:ext cx="28886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6170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F17697-9E6C-4212-8D9D-9EDD8E65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21" y="0"/>
            <a:ext cx="10018713" cy="1752599"/>
          </a:xfrm>
        </p:spPr>
        <p:txBody>
          <a:bodyPr/>
          <a:lstStyle/>
          <a:p>
            <a:r>
              <a:rPr lang="en-US" dirty="0" err="1"/>
              <a:t>Penjelasan</a:t>
            </a:r>
            <a:r>
              <a:rPr lang="en-US" dirty="0"/>
              <a:t> Fitur Untuk Uji Coba Sebelumnya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80B4D9B4-EE17-4D9C-96A6-289C9BD47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20" y="1372340"/>
            <a:ext cx="5207002" cy="2362533"/>
          </a:xfrm>
        </p:spPr>
        <p:txBody>
          <a:bodyPr anchor="t">
            <a:normAutofit/>
          </a:bodyPr>
          <a:lstStyle/>
          <a:p>
            <a:r>
              <a:rPr lang="en-US" dirty="0"/>
              <a:t>LACUNARITY:</a:t>
            </a:r>
          </a:p>
          <a:p>
            <a:pPr lvl="1"/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referensi</a:t>
            </a:r>
            <a:r>
              <a:rPr lang="en-US" sz="1800" dirty="0"/>
              <a:t>, </a:t>
            </a:r>
            <a:r>
              <a:rPr lang="en-US" sz="1800" dirty="0" err="1"/>
              <a:t>fitur</a:t>
            </a:r>
            <a:r>
              <a:rPr lang="en-US" sz="1800" dirty="0"/>
              <a:t> </a:t>
            </a:r>
            <a:r>
              <a:rPr lang="en-US" sz="1800" dirty="0" err="1"/>
              <a:t>tekstur</a:t>
            </a:r>
            <a:r>
              <a:rPr lang="en-US" sz="1800" dirty="0"/>
              <a:t> </a:t>
            </a:r>
            <a:r>
              <a:rPr lang="en-US" sz="1800" dirty="0" err="1"/>
              <a:t>lacunarity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dihitung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gambar</a:t>
            </a:r>
            <a:r>
              <a:rPr lang="en-US" sz="1800" dirty="0"/>
              <a:t> grayscale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</a:t>
            </a:r>
            <a:r>
              <a:rPr lang="en-US" sz="1800" dirty="0" err="1"/>
              <a:t>rumus</a:t>
            </a:r>
            <a:r>
              <a:rPr lang="en-US" sz="1800" dirty="0"/>
              <a:t> di </a:t>
            </a:r>
            <a:r>
              <a:rPr lang="en-US" sz="1800" dirty="0" err="1"/>
              <a:t>bawah</a:t>
            </a:r>
            <a:r>
              <a:rPr lang="en-US" sz="1800" dirty="0"/>
              <a:t>. </a:t>
            </a: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dirty="0" err="1"/>
              <a:t>butuh</a:t>
            </a:r>
            <a:r>
              <a:rPr lang="en-US" sz="1800" dirty="0"/>
              <a:t> </a:t>
            </a:r>
            <a:r>
              <a:rPr lang="en-US" sz="1800" dirty="0" err="1"/>
              <a:t>langkah</a:t>
            </a:r>
            <a:r>
              <a:rPr lang="en-US" sz="1800" dirty="0"/>
              <a:t> </a:t>
            </a:r>
            <a:r>
              <a:rPr lang="en-US" sz="1800" dirty="0" err="1"/>
              <a:t>penghitungan</a:t>
            </a:r>
            <a:r>
              <a:rPr lang="en-US" sz="1800" dirty="0"/>
              <a:t> yang </a:t>
            </a:r>
            <a:r>
              <a:rPr lang="en-US" sz="1800" dirty="0" err="1"/>
              <a:t>banyak</a:t>
            </a:r>
            <a:r>
              <a:rPr lang="en-US" sz="1800" dirty="0"/>
              <a:t>, </a:t>
            </a: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gambar</a:t>
            </a:r>
            <a:r>
              <a:rPr lang="en-US" sz="1800" dirty="0"/>
              <a:t> </a:t>
            </a:r>
            <a:r>
              <a:rPr lang="en-US" sz="1800" dirty="0" err="1"/>
              <a:t>diresize</a:t>
            </a:r>
            <a:r>
              <a:rPr lang="en-US" sz="1800" dirty="0"/>
              <a:t> </a:t>
            </a:r>
            <a:r>
              <a:rPr lang="en-US" sz="1800" dirty="0" err="1"/>
              <a:t>terlebih</a:t>
            </a:r>
            <a:r>
              <a:rPr lang="en-US" sz="1800" dirty="0"/>
              <a:t> </a:t>
            </a:r>
            <a:r>
              <a:rPr lang="en-US" sz="1800" dirty="0" err="1"/>
              <a:t>dahulu</a:t>
            </a:r>
            <a:r>
              <a:rPr lang="en-US" sz="1800" dirty="0"/>
              <a:t> </a:t>
            </a:r>
            <a:r>
              <a:rPr lang="en-US" sz="1800" dirty="0" err="1"/>
              <a:t>menjadi</a:t>
            </a:r>
            <a:r>
              <a:rPr lang="en-US" sz="1800" dirty="0"/>
              <a:t> 100x100.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179" y="3742561"/>
            <a:ext cx="4441043" cy="2679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759" y="1242208"/>
            <a:ext cx="4448175" cy="5172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92297" y="6414283"/>
            <a:ext cx="349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rumus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71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993</TotalTime>
  <Words>522</Words>
  <Application>Microsoft Office PowerPoint</Application>
  <PresentationFormat>Widescreen</PresentationFormat>
  <Paragraphs>179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Corbel</vt:lpstr>
      <vt:lpstr>Parallax</vt:lpstr>
      <vt:lpstr>LAPORAN FINAL PROJECT VISI KOMPUTER</vt:lpstr>
      <vt:lpstr>DESKRIPSI  TOPIK</vt:lpstr>
      <vt:lpstr>DATASET</vt:lpstr>
      <vt:lpstr>LANGKAH</vt:lpstr>
      <vt:lpstr>Langkah preprocessing data</vt:lpstr>
      <vt:lpstr>Hasil Morfologi Citra</vt:lpstr>
      <vt:lpstr>Penjelasan Fitur Untuk Uji Coba Sebelumnya</vt:lpstr>
      <vt:lpstr>Penjelasan Fitur Untuk Uji Coba Sebelumnya</vt:lpstr>
      <vt:lpstr>Penjelasan Fitur Untuk Uji Coba Sebelumnya</vt:lpstr>
      <vt:lpstr>Ekstraksi Fitur Shape</vt:lpstr>
      <vt:lpstr>Ekstraksi Fitur GLCM</vt:lpstr>
      <vt:lpstr>Langkah Normalisasi Fitur</vt:lpstr>
      <vt:lpstr>Langkah Split Data</vt:lpstr>
      <vt:lpstr>Langkah Pelatihan Jaringan</vt:lpstr>
      <vt:lpstr>Hasil pengujian</vt:lpstr>
      <vt:lpstr>Perbandingan Uji Coba</vt:lpstr>
      <vt:lpstr>Aplikasi</vt:lpstr>
      <vt:lpstr>Referensi</vt:lpstr>
      <vt:lpstr>Terima kasih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PCD</dc:title>
  <dc:creator>Cynthia Dewi</dc:creator>
  <cp:lastModifiedBy>Cynthia Dewi</cp:lastModifiedBy>
  <cp:revision>147</cp:revision>
  <dcterms:created xsi:type="dcterms:W3CDTF">2018-05-26T07:44:16Z</dcterms:created>
  <dcterms:modified xsi:type="dcterms:W3CDTF">2018-12-19T07:19:39Z</dcterms:modified>
</cp:coreProperties>
</file>